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8" r:id="rId2"/>
    <p:sldId id="289" r:id="rId3"/>
    <p:sldId id="283" r:id="rId4"/>
    <p:sldId id="282" r:id="rId5"/>
    <p:sldId id="284" r:id="rId6"/>
    <p:sldId id="285" r:id="rId7"/>
    <p:sldId id="286" r:id="rId8"/>
    <p:sldId id="287" r:id="rId9"/>
    <p:sldId id="288" r:id="rId10"/>
  </p:sldIdLst>
  <p:sldSz cx="12192000" cy="6858000"/>
  <p:notesSz cx="923925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800000"/>
    <a:srgbClr val="CFD5EA"/>
    <a:srgbClr val="D26315"/>
    <a:srgbClr val="FFC46D"/>
    <a:srgbClr val="FFCA09"/>
    <a:srgbClr val="FFB40F"/>
    <a:srgbClr val="FFE38B"/>
    <a:srgbClr val="FFBD29"/>
    <a:srgbClr val="F097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6" autoAdjust="0"/>
    <p:restoredTop sz="94660"/>
  </p:normalViewPr>
  <p:slideViewPr>
    <p:cSldViewPr snapToGrid="0">
      <p:cViewPr varScale="1">
        <p:scale>
          <a:sx n="68" d="100"/>
          <a:sy n="68" d="100"/>
        </p:scale>
        <p:origin x="538" y="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30" y="3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03675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3437" y="1"/>
            <a:ext cx="4003675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C7B13-1A99-40FD-A299-1119B2FB9AA4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2225" y="857250"/>
            <a:ext cx="4116388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925" y="3300412"/>
            <a:ext cx="73914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003675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3437" y="6513910"/>
            <a:ext cx="4003675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92C63-9B47-48BA-9544-F10ED2EF6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9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0E4D6-2450-4778-B069-DF64D8EF3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419FDD-3ACA-452C-A3FA-16EAEA28A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383C0-7C68-429A-93D1-4B57BC02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2ABE4-FCFA-4889-9BEE-3D2B4F8E9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6B1AE-7C62-4681-8A6D-D04767817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82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D7F74-0653-4170-A6D9-D32A1862B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62974-FB34-49A3-9551-448682A33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E61AE-FFBD-48C6-BFC5-46B594854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AD4B88-28C9-4F3E-B580-3C0D5E659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8A849-2353-41D8-B590-C2F0755C9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27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73921F-4CF4-4AC5-89AE-F83085A3C9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FBCE8B-446B-46E2-9EAA-92F81F237C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68DF0-2905-4F04-ACB6-6A587ADE2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9E4AC-2C35-4467-9683-783CA6E1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84F40-F1A2-4C33-934D-F8CF4A36C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34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86FF-A8AE-48EA-AD11-D022CF077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BA62-FFFC-4EAF-A193-AC4EAD25C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18CCA-4003-4E7C-BD94-8E238E730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D3853-01B0-402E-AB4F-343EFA681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6F9BE-1DD8-4E50-BA1F-585719F2D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78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E8281-9E7A-4C4B-86C9-F3C3B14A1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BA8F20-4D32-4EC1-9CE9-491CB7266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4F2DCE-9375-4B45-9C0F-AA3875951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B2BD1-6C25-448C-9018-C0D38F5E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8D738-DF37-4596-ADC7-E5093B908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8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886E0-32B0-44F1-9820-2719B354A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9A454-A628-4549-B3DF-C57A7FDB24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1F2D1C-48D3-4C5D-8A6B-6FC371A1E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2AA11-C0B7-49BD-8E73-9919E2A5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E620B9-A745-417B-B129-4085E772B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0FAD22-C3B8-4EC1-BD51-C5E7B9FA5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7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7760F-138D-4812-9BD0-2BBC3324F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944241-FBB2-4FF7-A3F0-06CA6EAE4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0470AD-0C84-4662-A0BC-618270753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DDFA3-4243-4E98-BCB8-84F2E87C72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4314A0-C5CB-4478-8D0B-A28530DAF7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D66B74-98BD-435D-B9DC-3A5297986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3A9C73-8072-4EF2-8F50-E91BE6F3F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526B84-8EBD-4A62-A7B0-2489F64B5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4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BAA21-BA42-4E61-9DDC-78DCB008C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38DC60-C136-486B-97DD-DE4C8CCEF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31C377-C17A-4867-ADF7-94B27098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35308-2A2F-43BE-8886-DEB7F8467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7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61D541-2C9B-453E-9799-818D7D28E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93F0CB-F6AD-4B8C-AF08-2D8F0EBF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16927-4D19-47B1-8F50-88234994A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44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482DF-AAF0-4C32-85C6-120E4EDD6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2A58B-A491-4D1D-A7D8-AE75647F3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F77739-027E-41D2-9CE4-89C7321A9E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9DA1FA-12A9-45E7-92B7-75FA38EA7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C5D9C-7457-4577-94F9-190FF7449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4304D-9D07-4722-823B-F7F0FE77F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130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0ABCF-565D-4681-A36A-C391158C0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400A7C-5F60-4D27-A653-61DF9F9E61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BABFA-228F-4557-8B93-FF1BB4E3FC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949B8E-89D9-486E-8026-F2713A0E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F29A4E-D9E4-486B-BB7A-3867CFC96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3BD587-F4C7-41C6-A0A3-41EE63F0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0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CD91BF-47D9-4063-B9C8-89A413B3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D9675-C8B6-491B-B10E-5D71CBE66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9E518-5CB4-4833-BC2C-BDF68CA948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0F3B-5333-43C4-ADB5-B0FA09C912F1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551ED-ACF3-487F-981E-7B78EF4B7C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7F8E5-6FED-4126-A0EF-ED835C4407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24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811F-AC36-4C79-BE13-424C729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5125"/>
            <a:ext cx="10515600" cy="195248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Instructional</a:t>
            </a:r>
            <a:br>
              <a:rPr lang="en-US" dirty="0"/>
            </a:br>
            <a:r>
              <a:rPr lang="en-US" dirty="0"/>
              <a:t>Approaches</a:t>
            </a:r>
            <a:br>
              <a:rPr lang="en-US" dirty="0"/>
            </a:b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AF71-882B-4BE5-8299-EBBAFF071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67999"/>
            <a:ext cx="10515600" cy="120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5606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811F-AC36-4C79-BE13-424C729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5125"/>
            <a:ext cx="10515600" cy="195248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…a deep dive into the </a:t>
            </a:r>
            <a:br>
              <a:rPr lang="en-US" dirty="0"/>
            </a:br>
            <a:r>
              <a:rPr lang="en-US" dirty="0"/>
              <a:t>Sample Instructional Activities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AF71-882B-4BE5-8299-EBBAFF071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67999"/>
            <a:ext cx="10515600" cy="120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905122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657129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723746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004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E173F5E-49E3-4A48-BB33-1009EFE42F19}"/>
              </a:ext>
            </a:extLst>
          </p:cNvPr>
          <p:cNvSpPr/>
          <p:nvPr/>
        </p:nvSpPr>
        <p:spPr>
          <a:xfrm>
            <a:off x="4006967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9E60533-689C-4341-BC5D-4398025B3D9E}"/>
              </a:ext>
            </a:extLst>
          </p:cNvPr>
          <p:cNvSpPr/>
          <p:nvPr/>
        </p:nvSpPr>
        <p:spPr>
          <a:xfrm>
            <a:off x="4673136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D2DC63A-F0FE-4085-BAE5-2EC14D8B4600}"/>
              </a:ext>
            </a:extLst>
          </p:cNvPr>
          <p:cNvSpPr/>
          <p:nvPr/>
        </p:nvSpPr>
        <p:spPr>
          <a:xfrm rot="10800000">
            <a:off x="5339305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8351B35-6D49-411D-BF45-3FB67796AF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304522"/>
              </p:ext>
            </p:extLst>
          </p:nvPr>
        </p:nvGraphicFramePr>
        <p:xfrm>
          <a:off x="451485" y="2919752"/>
          <a:ext cx="11201402" cy="3368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33002">
                  <a:extLst>
                    <a:ext uri="{9D8B030D-6E8A-4147-A177-3AD203B41FA5}">
                      <a16:colId xmlns:a16="http://schemas.microsoft.com/office/drawing/2014/main" val="553402463"/>
                    </a:ext>
                  </a:extLst>
                </a:gridCol>
                <a:gridCol w="3734200">
                  <a:extLst>
                    <a:ext uri="{9D8B030D-6E8A-4147-A177-3AD203B41FA5}">
                      <a16:colId xmlns:a16="http://schemas.microsoft.com/office/drawing/2014/main" val="3802678564"/>
                    </a:ext>
                  </a:extLst>
                </a:gridCol>
                <a:gridCol w="3734200">
                  <a:extLst>
                    <a:ext uri="{9D8B030D-6E8A-4147-A177-3AD203B41FA5}">
                      <a16:colId xmlns:a16="http://schemas.microsoft.com/office/drawing/2014/main" val="410361720"/>
                    </a:ext>
                  </a:extLst>
                </a:gridCol>
              </a:tblGrid>
              <a:tr h="6136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</a:rPr>
                        <a:t>Enduring </a:t>
                      </a:r>
                      <a:b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</a:rPr>
                      </a:b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</a:rPr>
                        <a:t>Understanding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</a:rPr>
                        <a:t>Skill Category </a:t>
                      </a:r>
                      <a:b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</a:rPr>
                      </a:b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</a:rPr>
                        <a:t>and Skill 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</a:rPr>
                        <a:t>Essential </a:t>
                      </a:r>
                      <a:b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</a:rPr>
                      </a:b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0"/>
                        </a:rPr>
                        <a:t>Knowledge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Rockwell" panose="020606030202050204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395346"/>
                  </a:ext>
                </a:extLst>
              </a:tr>
              <a:tr h="1809481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endParaRPr lang="en-US" sz="200" dirty="0">
                        <a:effectLst/>
                      </a:endParaRPr>
                    </a:p>
                    <a:p>
                      <a:pPr marL="0" marR="0"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</a:rPr>
                        <a:t>FIG-1.  Comparisons, representations, and associations shift meaning from the literal to the figurative and invite readers to interpret a text.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 5.A.  Distinguish between the literal and figurative meanings of words and phrases.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5.B    Explain the function of specific words and phrases in a text.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2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>
                          <a:effectLst/>
                        </a:rPr>
                        <a:t> FIG-1.C.   Words with multiple meanings or connotations add nuance or complexity that can contribute to interpretations of a text.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97920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4E37727-942B-4F78-8DBB-94D7A73BE305}"/>
              </a:ext>
            </a:extLst>
          </p:cNvPr>
          <p:cNvSpPr txBox="1"/>
          <p:nvPr/>
        </p:nvSpPr>
        <p:spPr>
          <a:xfrm>
            <a:off x="4235567" y="3620377"/>
            <a:ext cx="631136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5.A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00C099-F569-4FBD-941D-33FF83E5FDA1}"/>
              </a:ext>
            </a:extLst>
          </p:cNvPr>
          <p:cNvSpPr txBox="1"/>
          <p:nvPr/>
        </p:nvSpPr>
        <p:spPr>
          <a:xfrm>
            <a:off x="4235567" y="5183176"/>
            <a:ext cx="604957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5.B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7B621A-08F8-41DB-BD28-9351C12D0C72}"/>
              </a:ext>
            </a:extLst>
          </p:cNvPr>
          <p:cNvSpPr txBox="1"/>
          <p:nvPr/>
        </p:nvSpPr>
        <p:spPr>
          <a:xfrm>
            <a:off x="539113" y="3709151"/>
            <a:ext cx="873071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FIG-1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C3EF40-95D5-4841-9E74-4302E4C28F5F}"/>
              </a:ext>
            </a:extLst>
          </p:cNvPr>
          <p:cNvSpPr txBox="1"/>
          <p:nvPr/>
        </p:nvSpPr>
        <p:spPr>
          <a:xfrm>
            <a:off x="8035288" y="3709151"/>
            <a:ext cx="1120142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FIG-1-L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EF7B53-ACC9-4B4A-8A6C-665468F133DB}"/>
              </a:ext>
            </a:extLst>
          </p:cNvPr>
          <p:cNvSpPr txBox="1"/>
          <p:nvPr/>
        </p:nvSpPr>
        <p:spPr>
          <a:xfrm>
            <a:off x="598636" y="1750992"/>
            <a:ext cx="10874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>
                <a:latin typeface="Cambria" panose="02040503050406030204" pitchFamily="18" charset="0"/>
                <a:ea typeface="Cambria" panose="02040503050406030204" pitchFamily="18" charset="0"/>
              </a:rPr>
              <a:t>from the Unit Overview for Unit 5: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EB8E6B-19F5-47B4-8EA5-9E1551A61A3F}"/>
              </a:ext>
            </a:extLst>
          </p:cNvPr>
          <p:cNvSpPr/>
          <p:nvPr/>
        </p:nvSpPr>
        <p:spPr>
          <a:xfrm>
            <a:off x="451485" y="3640739"/>
            <a:ext cx="3653447" cy="2435091"/>
          </a:xfrm>
          <a:prstGeom prst="roundRect">
            <a:avLst/>
          </a:prstGeom>
          <a:solidFill>
            <a:srgbClr val="FFC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353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 animBg="1"/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E173F5E-49E3-4A48-BB33-1009EFE42F19}"/>
              </a:ext>
            </a:extLst>
          </p:cNvPr>
          <p:cNvSpPr/>
          <p:nvPr/>
        </p:nvSpPr>
        <p:spPr>
          <a:xfrm>
            <a:off x="4178417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9E60533-689C-4341-BC5D-4398025B3D9E}"/>
              </a:ext>
            </a:extLst>
          </p:cNvPr>
          <p:cNvSpPr/>
          <p:nvPr/>
        </p:nvSpPr>
        <p:spPr>
          <a:xfrm>
            <a:off x="4844586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D2DC63A-F0FE-4085-BAE5-2EC14D8B4600}"/>
              </a:ext>
            </a:extLst>
          </p:cNvPr>
          <p:cNvSpPr/>
          <p:nvPr/>
        </p:nvSpPr>
        <p:spPr>
          <a:xfrm rot="10800000">
            <a:off x="5510755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EF7B53-ACC9-4B4A-8A6C-665468F133DB}"/>
              </a:ext>
            </a:extLst>
          </p:cNvPr>
          <p:cNvSpPr txBox="1"/>
          <p:nvPr/>
        </p:nvSpPr>
        <p:spPr>
          <a:xfrm>
            <a:off x="658938" y="1968162"/>
            <a:ext cx="10874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>
                <a:solidFill>
                  <a:srgbClr val="8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enduring understanding: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352287-D549-4245-A0C4-B433CC85DED4}"/>
              </a:ext>
            </a:extLst>
          </p:cNvPr>
          <p:cNvSpPr/>
          <p:nvPr/>
        </p:nvSpPr>
        <p:spPr>
          <a:xfrm>
            <a:off x="798165" y="3211240"/>
            <a:ext cx="105956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600"/>
              </a:spcAft>
            </a:pPr>
            <a:r>
              <a:rPr lang="en-US" sz="4200" dirty="0"/>
              <a:t>Comparisons, representations, and associations </a:t>
            </a:r>
            <a:br>
              <a:rPr lang="en-US" sz="4200" dirty="0"/>
            </a:br>
            <a:r>
              <a:rPr lang="en-US" sz="4200" dirty="0"/>
              <a:t>shift meaning from the literal to the figurative </a:t>
            </a:r>
            <a:br>
              <a:rPr lang="en-US" sz="4200" dirty="0"/>
            </a:br>
            <a:r>
              <a:rPr lang="en-US" sz="4200" dirty="0"/>
              <a:t>and invite readers to interpret a text.</a:t>
            </a:r>
            <a:endParaRPr lang="en-US" sz="4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3822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E173F5E-49E3-4A48-BB33-1009EFE42F19}"/>
              </a:ext>
            </a:extLst>
          </p:cNvPr>
          <p:cNvSpPr/>
          <p:nvPr/>
        </p:nvSpPr>
        <p:spPr>
          <a:xfrm>
            <a:off x="4349867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9E60533-689C-4341-BC5D-4398025B3D9E}"/>
              </a:ext>
            </a:extLst>
          </p:cNvPr>
          <p:cNvSpPr/>
          <p:nvPr/>
        </p:nvSpPr>
        <p:spPr>
          <a:xfrm>
            <a:off x="5016036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D2DC63A-F0FE-4085-BAE5-2EC14D8B4600}"/>
              </a:ext>
            </a:extLst>
          </p:cNvPr>
          <p:cNvSpPr/>
          <p:nvPr/>
        </p:nvSpPr>
        <p:spPr>
          <a:xfrm rot="10800000">
            <a:off x="5682205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EF7B53-ACC9-4B4A-8A6C-665468F133DB}"/>
              </a:ext>
            </a:extLst>
          </p:cNvPr>
          <p:cNvSpPr txBox="1"/>
          <p:nvPr/>
        </p:nvSpPr>
        <p:spPr>
          <a:xfrm>
            <a:off x="658938" y="1750992"/>
            <a:ext cx="10874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>
                <a:solidFill>
                  <a:srgbClr val="8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essential knowledge: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352287-D549-4245-A0C4-B433CC85DED4}"/>
              </a:ext>
            </a:extLst>
          </p:cNvPr>
          <p:cNvSpPr/>
          <p:nvPr/>
        </p:nvSpPr>
        <p:spPr>
          <a:xfrm>
            <a:off x="543613" y="2940267"/>
            <a:ext cx="1119158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600"/>
              </a:spcAft>
            </a:pPr>
            <a:r>
              <a:rPr lang="en-US" sz="4400" dirty="0"/>
              <a:t>Words with </a:t>
            </a:r>
            <a:br>
              <a:rPr lang="en-US" sz="4400" dirty="0"/>
            </a:br>
            <a:r>
              <a:rPr lang="en-US" sz="4400" dirty="0"/>
              <a:t>multiple meanings or connotations </a:t>
            </a:r>
            <a:br>
              <a:rPr lang="en-US" sz="4400" dirty="0"/>
            </a:br>
            <a:r>
              <a:rPr lang="en-US" sz="4400" dirty="0"/>
              <a:t>add nuance or complexity </a:t>
            </a:r>
            <a:br>
              <a:rPr lang="en-US" sz="4400" dirty="0"/>
            </a:br>
            <a:r>
              <a:rPr lang="en-US" sz="4400" dirty="0"/>
              <a:t>that can contribute </a:t>
            </a:r>
            <a:br>
              <a:rPr lang="en-US" sz="4400" dirty="0"/>
            </a:br>
            <a:r>
              <a:rPr lang="en-US" sz="4400" dirty="0"/>
              <a:t>to interpretations of a text.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0156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E173F5E-49E3-4A48-BB33-1009EFE42F19}"/>
              </a:ext>
            </a:extLst>
          </p:cNvPr>
          <p:cNvSpPr/>
          <p:nvPr/>
        </p:nvSpPr>
        <p:spPr>
          <a:xfrm>
            <a:off x="4841357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9E60533-689C-4341-BC5D-4398025B3D9E}"/>
              </a:ext>
            </a:extLst>
          </p:cNvPr>
          <p:cNvSpPr/>
          <p:nvPr/>
        </p:nvSpPr>
        <p:spPr>
          <a:xfrm>
            <a:off x="5507526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D2DC63A-F0FE-4085-BAE5-2EC14D8B4600}"/>
              </a:ext>
            </a:extLst>
          </p:cNvPr>
          <p:cNvSpPr/>
          <p:nvPr/>
        </p:nvSpPr>
        <p:spPr>
          <a:xfrm rot="10800000">
            <a:off x="6173695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EF7B53-ACC9-4B4A-8A6C-665468F133DB}"/>
              </a:ext>
            </a:extLst>
          </p:cNvPr>
          <p:cNvSpPr txBox="1"/>
          <p:nvPr/>
        </p:nvSpPr>
        <p:spPr>
          <a:xfrm>
            <a:off x="658938" y="2059602"/>
            <a:ext cx="10874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>
                <a:solidFill>
                  <a:srgbClr val="8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course skill: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352287-D549-4245-A0C4-B433CC85DED4}"/>
              </a:ext>
            </a:extLst>
          </p:cNvPr>
          <p:cNvSpPr/>
          <p:nvPr/>
        </p:nvSpPr>
        <p:spPr>
          <a:xfrm>
            <a:off x="1106130" y="3331255"/>
            <a:ext cx="9979741" cy="290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600"/>
              </a:spcAft>
            </a:pPr>
            <a:endParaRPr lang="en-US" sz="4400" dirty="0"/>
          </a:p>
          <a:p>
            <a:pPr algn="ctr">
              <a:spcBef>
                <a:spcPts val="200"/>
              </a:spcBef>
              <a:spcAft>
                <a:spcPts val="600"/>
              </a:spcAft>
            </a:pPr>
            <a:r>
              <a:rPr lang="en-US" sz="4400" dirty="0"/>
              <a:t>Distinguish between </a:t>
            </a:r>
            <a:br>
              <a:rPr lang="en-US" sz="4400" dirty="0"/>
            </a:br>
            <a:r>
              <a:rPr lang="en-US" sz="4400" dirty="0"/>
              <a:t>the literal and figurative meanings </a:t>
            </a:r>
            <a:br>
              <a:rPr lang="en-US" sz="4400" dirty="0"/>
            </a:br>
            <a:r>
              <a:rPr lang="en-US" sz="4400" dirty="0"/>
              <a:t>of words and phrases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6EFBAC-6B3E-4DA5-9E73-D033C8F4855B}"/>
              </a:ext>
            </a:extLst>
          </p:cNvPr>
          <p:cNvSpPr txBox="1"/>
          <p:nvPr/>
        </p:nvSpPr>
        <p:spPr>
          <a:xfrm>
            <a:off x="5572923" y="3289573"/>
            <a:ext cx="1046154" cy="7694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5.A</a:t>
            </a:r>
          </a:p>
        </p:txBody>
      </p:sp>
    </p:spTree>
    <p:extLst>
      <p:ext uri="{BB962C8B-B14F-4D97-AF65-F5344CB8AC3E}">
        <p14:creationId xmlns:p14="http://schemas.microsoft.com/office/powerpoint/2010/main" val="8322238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E173F5E-49E3-4A48-BB33-1009EFE42F19}"/>
              </a:ext>
            </a:extLst>
          </p:cNvPr>
          <p:cNvSpPr/>
          <p:nvPr/>
        </p:nvSpPr>
        <p:spPr>
          <a:xfrm>
            <a:off x="5492867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9E60533-689C-4341-BC5D-4398025B3D9E}"/>
              </a:ext>
            </a:extLst>
          </p:cNvPr>
          <p:cNvSpPr/>
          <p:nvPr/>
        </p:nvSpPr>
        <p:spPr>
          <a:xfrm>
            <a:off x="6159036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D2DC63A-F0FE-4085-BAE5-2EC14D8B4600}"/>
              </a:ext>
            </a:extLst>
          </p:cNvPr>
          <p:cNvSpPr/>
          <p:nvPr/>
        </p:nvSpPr>
        <p:spPr>
          <a:xfrm rot="10800000">
            <a:off x="6825205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EF7B53-ACC9-4B4A-8A6C-665468F133DB}"/>
              </a:ext>
            </a:extLst>
          </p:cNvPr>
          <p:cNvSpPr txBox="1"/>
          <p:nvPr/>
        </p:nvSpPr>
        <p:spPr>
          <a:xfrm>
            <a:off x="658938" y="1501299"/>
            <a:ext cx="10874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>
                <a:solidFill>
                  <a:srgbClr val="8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Sample Instructional Activity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352287-D549-4245-A0C4-B433CC85DED4}"/>
              </a:ext>
            </a:extLst>
          </p:cNvPr>
          <p:cNvSpPr/>
          <p:nvPr/>
        </p:nvSpPr>
        <p:spPr>
          <a:xfrm>
            <a:off x="1106130" y="2519725"/>
            <a:ext cx="997974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600"/>
              </a:spcAft>
            </a:pPr>
            <a:r>
              <a:rPr lang="en-US" sz="3600" dirty="0"/>
              <a:t>Using “Theme for English B,” have students engage in sentence unpacking by highlighting phrases in the poem in which a literal reading seems incomplete or unusual (e.g., “hear you, hear me—we two–you, me, talk on this page”). For each marked phrase, have students explain a figurative meaning of the phrase and how they arrived at that meaning.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B78D15E-B93E-47C9-8953-E548447F0A7F}"/>
              </a:ext>
            </a:extLst>
          </p:cNvPr>
          <p:cNvSpPr/>
          <p:nvPr/>
        </p:nvSpPr>
        <p:spPr>
          <a:xfrm>
            <a:off x="4348334" y="3664178"/>
            <a:ext cx="1203850" cy="51969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919A5DE-3DEE-4EEF-AB4F-0962EB8F2F9D}"/>
              </a:ext>
            </a:extLst>
          </p:cNvPr>
          <p:cNvSpPr/>
          <p:nvPr/>
        </p:nvSpPr>
        <p:spPr>
          <a:xfrm>
            <a:off x="5950066" y="5366512"/>
            <a:ext cx="1845357" cy="51969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9086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75E33-C984-485C-B6AC-687299852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536439"/>
            <a:ext cx="10512424" cy="823912"/>
          </a:xfrm>
          <a:solidFill>
            <a:srgbClr val="800000"/>
          </a:solidFill>
        </p:spPr>
        <p:txBody>
          <a:bodyPr>
            <a:normAutofit/>
          </a:bodyPr>
          <a:lstStyle/>
          <a:p>
            <a:r>
              <a:rPr lang="en-US" sz="4800" b="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Activity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3F1427-51CC-404C-BFD5-6CD983E72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60351"/>
            <a:ext cx="5157787" cy="4272606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/>
              <a:t>Look at 3 units of sample activities–beginning, middle, and end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Select one activity to present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Focus on how it helps students learn the content and skill through a specific instructional activity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BDDAA1F-9885-4861-8768-B47AAB27D653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D2B491-B272-485E-8254-4A14854D1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6328" y="365125"/>
            <a:ext cx="4620956" cy="13255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1B1B0C3-4343-40FE-9C5B-EE9A144DC1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60351"/>
            <a:ext cx="5183188" cy="44812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How could the activity be adjusted to accommodate specific sets of students?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What other activities or strategies could teach the content and skill of a topic in the same lesson?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D0961B6-9172-42F6-993D-A73866CED8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536439"/>
            <a:ext cx="5183188" cy="823912"/>
          </a:xfrm>
        </p:spPr>
        <p:txBody>
          <a:bodyPr>
            <a:normAutofit/>
          </a:bodyPr>
          <a:lstStyle/>
          <a:p>
            <a:r>
              <a:rPr lang="en-US" sz="4800" b="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Questions</a:t>
            </a:r>
            <a:endParaRPr lang="en-US" sz="48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D4357D5-0DED-4CFF-9AD2-EB979D692078}"/>
              </a:ext>
            </a:extLst>
          </p:cNvPr>
          <p:cNvSpPr/>
          <p:nvPr/>
        </p:nvSpPr>
        <p:spPr>
          <a:xfrm>
            <a:off x="4841357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554BF2A-270F-4C50-BF07-93E27E701499}"/>
              </a:ext>
            </a:extLst>
          </p:cNvPr>
          <p:cNvSpPr/>
          <p:nvPr/>
        </p:nvSpPr>
        <p:spPr>
          <a:xfrm>
            <a:off x="5507526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59EE702-4BE7-4EF8-B04B-F5CBC0E4FE12}"/>
              </a:ext>
            </a:extLst>
          </p:cNvPr>
          <p:cNvSpPr/>
          <p:nvPr/>
        </p:nvSpPr>
        <p:spPr>
          <a:xfrm rot="10800000">
            <a:off x="6173695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210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  <p:bldP spid="7" grpId="0" build="p"/>
      <p:bldP spid="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811F-AC36-4C79-BE13-424C729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5125"/>
            <a:ext cx="10515600" cy="195248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Instructional</a:t>
            </a:r>
            <a:br>
              <a:rPr lang="en-US"/>
            </a:br>
            <a:r>
              <a:rPr lang="en-US"/>
              <a:t>Approaches</a:t>
            </a:r>
            <a:br>
              <a:rPr lang="en-US" dirty="0"/>
            </a:b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AF71-882B-4BE5-8299-EBBAFF071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67999"/>
            <a:ext cx="10515600" cy="120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581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1570</TotalTime>
  <Words>280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</vt:lpstr>
      <vt:lpstr>Rockwell</vt:lpstr>
      <vt:lpstr>Office Theme</vt:lpstr>
      <vt:lpstr>Instructional Approaches II</vt:lpstr>
      <vt:lpstr>…a deep dive into the  Sample Instructional Activities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Instructional Approaches II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Skip Nicholson</dc:creator>
  <cp:lastModifiedBy>Skip Nicholson</cp:lastModifiedBy>
  <cp:revision>98</cp:revision>
  <cp:lastPrinted>2019-05-05T06:31:29Z</cp:lastPrinted>
  <dcterms:created xsi:type="dcterms:W3CDTF">2019-04-18T07:18:03Z</dcterms:created>
  <dcterms:modified xsi:type="dcterms:W3CDTF">2019-05-29T07:50:26Z</dcterms:modified>
</cp:coreProperties>
</file>